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1" r:id="rId1"/>
  </p:sldMasterIdLst>
  <p:sldIdLst>
    <p:sldId id="256" r:id="rId2"/>
    <p:sldId id="271" r:id="rId3"/>
    <p:sldId id="272" r:id="rId4"/>
    <p:sldId id="273" r:id="rId5"/>
    <p:sldId id="274" r:id="rId6"/>
    <p:sldId id="275" r:id="rId7"/>
    <p:sldId id="276" r:id="rId8"/>
    <p:sldId id="282" r:id="rId9"/>
    <p:sldId id="283" r:id="rId10"/>
    <p:sldId id="284" r:id="rId11"/>
    <p:sldId id="257" r:id="rId12"/>
    <p:sldId id="258" r:id="rId13"/>
    <p:sldId id="259" r:id="rId14"/>
    <p:sldId id="260" r:id="rId15"/>
    <p:sldId id="261" r:id="rId16"/>
    <p:sldId id="262" r:id="rId17"/>
    <p:sldId id="263" r:id="rId18"/>
    <p:sldId id="265" r:id="rId19"/>
    <p:sldId id="266" r:id="rId20"/>
    <p:sldId id="267" r:id="rId21"/>
    <p:sldId id="268" r:id="rId22"/>
    <p:sldId id="269" r:id="rId23"/>
    <p:sldId id="277" r:id="rId24"/>
    <p:sldId id="278" r:id="rId25"/>
    <p:sldId id="279" r:id="rId26"/>
    <p:sldId id="280" r:id="rId27"/>
    <p:sldId id="281"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763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6814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926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8485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2006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14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25856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5492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5231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10/17/2019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49446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0495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10/17/2019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535002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NUL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ac.calculemus.org/pdf/SI-2017/Nalepa-Metody-repr-wiedzy.pdf" TargetMode="External"/><Relationship Id="rId2" Type="http://schemas.openxmlformats.org/officeDocument/2006/relationships/hyperlink" Target="http://www.imio.polsl.pl/Dopobrania/InzW_W_MetReprWiedzy.pdf" TargetMode="External"/><Relationship Id="rId1" Type="http://schemas.openxmlformats.org/officeDocument/2006/relationships/slideLayout" Target="../slideLayouts/slideLayout2.xml"/><Relationship Id="rId5" Type="http://schemas.openxmlformats.org/officeDocument/2006/relationships/hyperlink" Target="http://zsi.tech.us.edu.pl/~nowak/se/w2.pdf" TargetMode="External"/><Relationship Id="rId4" Type="http://schemas.openxmlformats.org/officeDocument/2006/relationships/hyperlink" Target="http://www.math.uni.wroc.pl/~newelski/dydaktyka/wdm-A/skrypt2/skrypt/node2.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pl-PL" dirty="0"/>
              <a:t>Różne metody reprezentacji wiedzy </a:t>
            </a:r>
            <a:br>
              <a:rPr lang="pl-PL" dirty="0"/>
            </a:br>
            <a:r>
              <a:rPr lang="pl-PL" dirty="0"/>
              <a:t>w systemach </a:t>
            </a:r>
            <a:br>
              <a:rPr lang="pl-PL" dirty="0"/>
            </a:br>
            <a:r>
              <a:rPr lang="pl-PL" dirty="0"/>
              <a:t>sztucznej inteligencji</a:t>
            </a:r>
            <a:endParaRPr lang="en-US" dirty="0"/>
          </a:p>
        </p:txBody>
      </p:sp>
      <p:sp>
        <p:nvSpPr>
          <p:cNvPr id="3" name="Subtitle 2"/>
          <p:cNvSpPr>
            <a:spLocks noGrp="1"/>
          </p:cNvSpPr>
          <p:nvPr>
            <p:ph type="subTitle" idx="1"/>
          </p:nvPr>
        </p:nvSpPr>
        <p:spPr/>
        <p:txBody>
          <a:bodyPr/>
          <a:lstStyle/>
          <a:p>
            <a:r>
              <a:rPr lang="pl-PL" dirty="0"/>
              <a:t>Anna </a:t>
            </a:r>
            <a:r>
              <a:rPr lang="pl-PL" dirty="0" err="1"/>
              <a:t>nierychlewska</a:t>
            </a:r>
            <a:endParaRPr lang="pl-PL" dirty="0"/>
          </a:p>
          <a:p>
            <a:r>
              <a:rPr lang="pl-PL" dirty="0"/>
              <a:t>Kamila </a:t>
            </a:r>
            <a:r>
              <a:rPr lang="pl-PL" dirty="0" err="1"/>
              <a:t>lenar</a:t>
            </a:r>
            <a:endParaRPr lang="en-US" dirty="0"/>
          </a:p>
        </p:txBody>
      </p:sp>
    </p:spTree>
    <p:extLst>
      <p:ext uri="{BB962C8B-B14F-4D97-AF65-F5344CB8AC3E}">
        <p14:creationId xmlns:p14="http://schemas.microsoft.com/office/powerpoint/2010/main" val="3783661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Symbol zastępczy zawartości 16">
            <a:extLst>
              <a:ext uri="{FF2B5EF4-FFF2-40B4-BE49-F238E27FC236}">
                <a16:creationId xmlns:a16="http://schemas.microsoft.com/office/drawing/2014/main" id="{8A51BDEC-EA32-4763-B503-17CDE0601F4C}"/>
              </a:ext>
            </a:extLst>
          </p:cNvPr>
          <p:cNvPicPr>
            <a:picLocks noGrp="1" noChangeAspect="1"/>
          </p:cNvPicPr>
          <p:nvPr>
            <p:ph idx="1"/>
          </p:nvPr>
        </p:nvPicPr>
        <p:blipFill>
          <a:blip r:embed="rId2"/>
          <a:stretch>
            <a:fillRect/>
          </a:stretch>
        </p:blipFill>
        <p:spPr>
          <a:xfrm>
            <a:off x="1801052" y="2067951"/>
            <a:ext cx="8839331" cy="3657600"/>
          </a:xfrm>
          <a:prstGeom prst="rect">
            <a:avLst/>
          </a:prstGeom>
        </p:spPr>
      </p:pic>
    </p:spTree>
    <p:extLst>
      <p:ext uri="{BB962C8B-B14F-4D97-AF65-F5344CB8AC3E}">
        <p14:creationId xmlns:p14="http://schemas.microsoft.com/office/powerpoint/2010/main" val="472146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Język </a:t>
            </a:r>
            <a:r>
              <a:rPr lang="en-US" dirty="0"/>
              <a:t>PROLOG</a:t>
            </a:r>
          </a:p>
        </p:txBody>
      </p:sp>
      <p:sp>
        <p:nvSpPr>
          <p:cNvPr id="3" name="Content Placeholder 2"/>
          <p:cNvSpPr>
            <a:spLocks noGrp="1"/>
          </p:cNvSpPr>
          <p:nvPr>
            <p:ph idx="1"/>
          </p:nvPr>
        </p:nvSpPr>
        <p:spPr/>
        <p:txBody>
          <a:bodyPr>
            <a:normAutofit/>
          </a:bodyPr>
          <a:lstStyle/>
          <a:p>
            <a:pPr marL="0" indent="0">
              <a:buNone/>
            </a:pPr>
            <a:r>
              <a:rPr lang="pl-PL" sz="2800" dirty="0">
                <a:effectLst/>
              </a:rPr>
              <a:t>Język PROLOG jest uniwersalnym językiem programowania opartym na koncepcji programowania w logice. System PROLOG przeszukuje przestrzeń rozwiązań za pomocą techniki przeszukiwania w głąb. Poprzez działanie tego systemu możliwe jest znalezienie jednego poprawnego rozwiązania, a jeśli poszukujemy wszystkich poprawnych rozwiązań, można to osiągnąć poprzez wymuszenie nawrotu i kontynuację poszukiwań.</a:t>
            </a:r>
            <a:endParaRPr lang="en-US" sz="2800" dirty="0">
              <a:effectLst/>
            </a:endParaRPr>
          </a:p>
          <a:p>
            <a:pPr marL="0" indent="0">
              <a:buNone/>
            </a:pPr>
            <a:endParaRPr lang="en-US" dirty="0"/>
          </a:p>
        </p:txBody>
      </p:sp>
    </p:spTree>
    <p:extLst>
      <p:ext uri="{BB962C8B-B14F-4D97-AF65-F5344CB8AC3E}">
        <p14:creationId xmlns:p14="http://schemas.microsoft.com/office/powerpoint/2010/main" val="3048317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2007476"/>
            <a:ext cx="9950131" cy="3783724"/>
          </a:xfrm>
        </p:spPr>
        <p:txBody>
          <a:bodyPr/>
          <a:lstStyle/>
          <a:p>
            <a:pPr marL="0" indent="0">
              <a:buNone/>
            </a:pPr>
            <a:r>
              <a:rPr lang="pl-PL" sz="2800" dirty="0"/>
              <a:t>Baza wiedzy systemu PROLOG składa się z dwóch rodzajów klauzul:</a:t>
            </a:r>
          </a:p>
          <a:p>
            <a:pPr marL="0" indent="0">
              <a:buNone/>
            </a:pPr>
            <a:r>
              <a:rPr lang="pl-PL" sz="2800" dirty="0"/>
              <a:t>1.	Fakty (klauzule proste)</a:t>
            </a:r>
          </a:p>
          <a:p>
            <a:pPr marL="0" indent="0">
              <a:buNone/>
            </a:pPr>
            <a:r>
              <a:rPr lang="pl-PL" sz="2800" dirty="0"/>
              <a:t>2.	Reguły (klauzule złożone)</a:t>
            </a:r>
          </a:p>
          <a:p>
            <a:pPr marL="0" indent="0">
              <a:buNone/>
            </a:pPr>
            <a:endParaRPr lang="en-US" dirty="0"/>
          </a:p>
        </p:txBody>
      </p:sp>
    </p:spTree>
    <p:extLst>
      <p:ext uri="{BB962C8B-B14F-4D97-AF65-F5344CB8AC3E}">
        <p14:creationId xmlns:p14="http://schemas.microsoft.com/office/powerpoint/2010/main" val="1899777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pl-PL" sz="2800" dirty="0"/>
              <a:t>System wprowadza przejrzystą notację tekstową dla programów w logice. Klauzule kończy się kropką, tak jak w języku naturalnym. Fakty odpowiadają stwierdzeniom (zdaniom oznajmującym). Reguły opisują pewne prawidłowości i relacje zachodzące pomiędzy symbolami oznaczonymi za pomocą zmiennych logicznych. Nazwy zmiennych (niewiadomych) logicznych oznaczane są wielką literą. Nazwy stałych oznaczane są małymi literami.</a:t>
            </a:r>
            <a:endParaRPr lang="en-US" sz="2800" dirty="0"/>
          </a:p>
        </p:txBody>
      </p:sp>
    </p:spTree>
    <p:extLst>
      <p:ext uri="{BB962C8B-B14F-4D97-AF65-F5344CB8AC3E}">
        <p14:creationId xmlns:p14="http://schemas.microsoft.com/office/powerpoint/2010/main" val="203780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Przykłady wiedzy </a:t>
            </a:r>
            <a:br>
              <a:rPr lang="pl-PL" dirty="0"/>
            </a:br>
            <a:r>
              <a:rPr lang="pl-PL" dirty="0"/>
              <a:t>zapisanej w języku Prolog</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5400000">
            <a:off x="2429160" y="760782"/>
            <a:ext cx="3962953" cy="6193688"/>
          </a:xfrm>
          <a:prstGeom prst="rect">
            <a:avLst/>
          </a:prstGeom>
          <a:noFill/>
          <a:ln>
            <a:noFill/>
          </a:ln>
        </p:spPr>
      </p:pic>
      <p:pic>
        <p:nvPicPr>
          <p:cNvPr id="5" name="Content Placeholder 3">
            <a:extLst>
              <a:ext uri="{FF2B5EF4-FFF2-40B4-BE49-F238E27FC236}">
                <a16:creationId xmlns:a16="http://schemas.microsoft.com/office/drawing/2014/main" id="{D2F307C3-88D6-4B46-AF6E-02CF848BC8BF}"/>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517070" y="672869"/>
            <a:ext cx="3962956" cy="6369512"/>
          </a:xfrm>
          <a:prstGeom prst="rect">
            <a:avLst/>
          </a:prstGeom>
          <a:noFill/>
          <a:ln>
            <a:noFill/>
          </a:ln>
        </p:spPr>
      </p:pic>
    </p:spTree>
    <p:extLst>
      <p:ext uri="{BB962C8B-B14F-4D97-AF65-F5344CB8AC3E}">
        <p14:creationId xmlns:p14="http://schemas.microsoft.com/office/powerpoint/2010/main" val="3388337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pl-PL" sz="2800" dirty="0"/>
              <a:t>W tym przypadku baza składa się z 18 klauzul</a:t>
            </a:r>
            <a:r>
              <a:rPr lang="en-US" sz="2800" dirty="0"/>
              <a:t>:</a:t>
            </a:r>
          </a:p>
          <a:p>
            <a:r>
              <a:rPr lang="en-US" sz="2800" dirty="0"/>
              <a:t>- </a:t>
            </a:r>
            <a:r>
              <a:rPr lang="pl-PL" sz="2800" dirty="0"/>
              <a:t>15 faktów </a:t>
            </a:r>
            <a:endParaRPr lang="en-US" sz="2800" dirty="0"/>
          </a:p>
          <a:p>
            <a:r>
              <a:rPr lang="en-US" sz="2800" dirty="0"/>
              <a:t>- </a:t>
            </a:r>
            <a:r>
              <a:rPr lang="pl-PL" sz="2800" dirty="0"/>
              <a:t>3 reguły.</a:t>
            </a:r>
            <a:endParaRPr lang="en-US" sz="2800" dirty="0"/>
          </a:p>
        </p:txBody>
      </p:sp>
    </p:spTree>
    <p:extLst>
      <p:ext uri="{BB962C8B-B14F-4D97-AF65-F5344CB8AC3E}">
        <p14:creationId xmlns:p14="http://schemas.microsoft.com/office/powerpoint/2010/main" val="32107327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Przykładowe pytania do tej bazy:</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rot="5400000">
            <a:off x="4198280" y="706625"/>
            <a:ext cx="3856396" cy="6470169"/>
          </a:xfrm>
          <a:prstGeom prst="rect">
            <a:avLst/>
          </a:prstGeom>
          <a:noFill/>
          <a:ln>
            <a:noFill/>
          </a:ln>
        </p:spPr>
      </p:pic>
      <p:pic>
        <p:nvPicPr>
          <p:cNvPr id="6" name="Picture 5"/>
          <p:cNvPicPr>
            <a:picLocks noChangeAspect="1"/>
          </p:cNvPicPr>
          <p:nvPr/>
        </p:nvPicPr>
        <p:blipFill>
          <a:blip r:embed="rId2"/>
          <a:stretch>
            <a:fillRect/>
          </a:stretch>
        </p:blipFill>
        <p:spPr>
          <a:xfrm rot="5400000">
            <a:off x="6412150" y="1928078"/>
            <a:ext cx="1727960" cy="2299301"/>
          </a:xfrm>
          <a:prstGeom prst="rect">
            <a:avLst/>
          </a:prstGeom>
        </p:spPr>
      </p:pic>
      <p:pic>
        <p:nvPicPr>
          <p:cNvPr id="5" name="Content Placeholder 3">
            <a:extLst>
              <a:ext uri="{FF2B5EF4-FFF2-40B4-BE49-F238E27FC236}">
                <a16:creationId xmlns:a16="http://schemas.microsoft.com/office/drawing/2014/main" id="{FB562F32-B1AC-4EC6-857D-B15BCB340BFC}"/>
              </a:ext>
            </a:extLst>
          </p:cNvPr>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3952863" y="461209"/>
            <a:ext cx="3856398" cy="6961001"/>
          </a:xfrm>
          <a:prstGeom prst="rect">
            <a:avLst/>
          </a:prstGeom>
          <a:noFill/>
          <a:ln>
            <a:noFill/>
          </a:ln>
        </p:spPr>
      </p:pic>
      <p:pic>
        <p:nvPicPr>
          <p:cNvPr id="7" name="Picture 5">
            <a:extLst>
              <a:ext uri="{FF2B5EF4-FFF2-40B4-BE49-F238E27FC236}">
                <a16:creationId xmlns:a16="http://schemas.microsoft.com/office/drawing/2014/main" id="{4B19CEDF-4C0B-4472-80FA-21ED7180BEDD}"/>
              </a:ext>
            </a:extLst>
          </p:cNvPr>
          <p:cNvPicPr>
            <a:picLocks noChangeAspect="1"/>
          </p:cNvPicPr>
          <p:nvPr/>
        </p:nvPicPr>
        <p:blipFill>
          <a:blip r:embed="rId4"/>
          <a:stretch>
            <a:fillRect/>
          </a:stretch>
        </p:blipFill>
        <p:spPr>
          <a:xfrm rot="5400000">
            <a:off x="6551298" y="1928077"/>
            <a:ext cx="1727960" cy="2299301"/>
          </a:xfrm>
          <a:prstGeom prst="rect">
            <a:avLst/>
          </a:prstGeom>
        </p:spPr>
      </p:pic>
    </p:spTree>
    <p:extLst>
      <p:ext uri="{BB962C8B-B14F-4D97-AF65-F5344CB8AC3E}">
        <p14:creationId xmlns:p14="http://schemas.microsoft.com/office/powerpoint/2010/main" val="487869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l-PL" dirty="0"/>
              <a:t>Przykład pytań w systemie PROLOG</a:t>
            </a:r>
            <a:r>
              <a:rPr lang="en-US" dirty="0"/>
              <a:t>:</a:t>
            </a:r>
          </a:p>
        </p:txBody>
      </p:sp>
      <p:sp>
        <p:nvSpPr>
          <p:cNvPr id="3" name="Content Placeholder 2"/>
          <p:cNvSpPr>
            <a:spLocks noGrp="1"/>
          </p:cNvSpPr>
          <p:nvPr>
            <p:ph sz="half" idx="1"/>
          </p:nvPr>
        </p:nvSpPr>
        <p:spPr/>
        <p:txBody>
          <a:bodyPr>
            <a:normAutofit lnSpcReduction="10000"/>
          </a:bodyPr>
          <a:lstStyle/>
          <a:p>
            <a:r>
              <a:rPr lang="en-US" sz="2800" dirty="0" err="1"/>
              <a:t>Kto</a:t>
            </a:r>
            <a:r>
              <a:rPr lang="en-US" sz="2800" dirty="0"/>
              <a:t> jest </a:t>
            </a:r>
            <a:r>
              <a:rPr lang="en-US" sz="2800" dirty="0" err="1"/>
              <a:t>mężczyzną</a:t>
            </a:r>
            <a:r>
              <a:rPr lang="en-US" sz="2800" dirty="0"/>
              <a:t>?</a:t>
            </a:r>
          </a:p>
          <a:p>
            <a:r>
              <a:rPr lang="pl-PL" sz="2800" dirty="0"/>
              <a:t>?- </a:t>
            </a:r>
            <a:r>
              <a:rPr lang="pl-PL" sz="2800" dirty="0" err="1"/>
              <a:t>mezczyzna</a:t>
            </a:r>
            <a:r>
              <a:rPr lang="pl-PL" sz="2800" dirty="0"/>
              <a:t>(X).</a:t>
            </a:r>
          </a:p>
          <a:p>
            <a:r>
              <a:rPr lang="pl-PL" sz="2800" dirty="0"/>
              <a:t>Czy </a:t>
            </a:r>
            <a:r>
              <a:rPr lang="pl-PL" sz="2800" dirty="0" err="1"/>
              <a:t>tomek</a:t>
            </a:r>
            <a:r>
              <a:rPr lang="pl-PL" sz="2800" dirty="0"/>
              <a:t> jest mężczyzną?</a:t>
            </a:r>
          </a:p>
          <a:p>
            <a:r>
              <a:rPr lang="pl-PL" sz="2800" dirty="0"/>
              <a:t>?- </a:t>
            </a:r>
            <a:r>
              <a:rPr lang="pl-PL" sz="2800" dirty="0" err="1"/>
              <a:t>mezczyzna</a:t>
            </a:r>
            <a:r>
              <a:rPr lang="pl-PL" sz="2800" dirty="0"/>
              <a:t>(</a:t>
            </a:r>
            <a:r>
              <a:rPr lang="pl-PL" sz="2800" dirty="0" err="1"/>
              <a:t>tomek</a:t>
            </a:r>
            <a:r>
              <a:rPr lang="pl-PL" sz="2800" dirty="0"/>
              <a:t>).</a:t>
            </a:r>
          </a:p>
          <a:p>
            <a:r>
              <a:rPr lang="pl-PL" sz="2800" dirty="0"/>
              <a:t>Czy </a:t>
            </a:r>
            <a:r>
              <a:rPr lang="pl-PL" sz="2800" dirty="0" err="1"/>
              <a:t>reksio</a:t>
            </a:r>
            <a:r>
              <a:rPr lang="pl-PL" sz="2800" dirty="0"/>
              <a:t> jest mężczyzną?</a:t>
            </a:r>
          </a:p>
          <a:p>
            <a:r>
              <a:rPr lang="pl-PL" sz="2800" dirty="0"/>
              <a:t>?- </a:t>
            </a:r>
            <a:r>
              <a:rPr lang="pl-PL" sz="2800" dirty="0" err="1"/>
              <a:t>mezczyzna</a:t>
            </a:r>
            <a:r>
              <a:rPr lang="pl-PL" sz="2800" dirty="0"/>
              <a:t>(</a:t>
            </a:r>
            <a:r>
              <a:rPr lang="pl-PL" sz="2800" dirty="0" err="1"/>
              <a:t>reksio</a:t>
            </a:r>
            <a:r>
              <a:rPr lang="pl-PL" sz="2800" dirty="0"/>
              <a:t>).</a:t>
            </a:r>
          </a:p>
          <a:p>
            <a:endParaRPr lang="en-US" dirty="0"/>
          </a:p>
        </p:txBody>
      </p:sp>
      <p:sp>
        <p:nvSpPr>
          <p:cNvPr id="5" name="Content Placeholder 4"/>
          <p:cNvSpPr>
            <a:spLocks noGrp="1"/>
          </p:cNvSpPr>
          <p:nvPr>
            <p:ph sz="half" idx="2"/>
          </p:nvPr>
        </p:nvSpPr>
        <p:spPr/>
        <p:txBody>
          <a:bodyPr>
            <a:normAutofit lnSpcReduction="10000"/>
          </a:bodyPr>
          <a:lstStyle/>
          <a:p>
            <a:r>
              <a:rPr lang="pl-PL" sz="2800" dirty="0"/>
              <a:t>Czy </a:t>
            </a:r>
            <a:r>
              <a:rPr lang="pl-PL" sz="2800" dirty="0" err="1"/>
              <a:t>kasia</a:t>
            </a:r>
            <a:r>
              <a:rPr lang="pl-PL" sz="2800" dirty="0"/>
              <a:t> jest rodzicem </a:t>
            </a:r>
            <a:r>
              <a:rPr lang="pl-PL" sz="2800" dirty="0" err="1"/>
              <a:t>robert</a:t>
            </a:r>
            <a:r>
              <a:rPr lang="pl-PL" sz="2800" dirty="0"/>
              <a:t>?</a:t>
            </a:r>
          </a:p>
          <a:p>
            <a:r>
              <a:rPr lang="pl-PL" sz="2800" dirty="0"/>
              <a:t>?- rodzic(</a:t>
            </a:r>
            <a:r>
              <a:rPr lang="pl-PL" sz="2800" dirty="0" err="1"/>
              <a:t>kasia,robert</a:t>
            </a:r>
            <a:r>
              <a:rPr lang="pl-PL" sz="2800" dirty="0"/>
              <a:t>).</a:t>
            </a:r>
          </a:p>
          <a:p>
            <a:r>
              <a:rPr lang="pl-PL" sz="2800" dirty="0"/>
              <a:t>Czyim rodzicem jest </a:t>
            </a:r>
            <a:r>
              <a:rPr lang="pl-PL" sz="2800" dirty="0" err="1"/>
              <a:t>kasia</a:t>
            </a:r>
            <a:r>
              <a:rPr lang="pl-PL" sz="2800" dirty="0"/>
              <a:t>?</a:t>
            </a:r>
          </a:p>
          <a:p>
            <a:r>
              <a:rPr lang="pl-PL" sz="2800" dirty="0"/>
              <a:t>?- rodzic(</a:t>
            </a:r>
            <a:r>
              <a:rPr lang="pl-PL" sz="2800" dirty="0" err="1"/>
              <a:t>kasia,X</a:t>
            </a:r>
            <a:r>
              <a:rPr lang="pl-PL" sz="2800" dirty="0"/>
              <a:t>).</a:t>
            </a:r>
          </a:p>
          <a:p>
            <a:r>
              <a:rPr lang="pl-PL" sz="2800" dirty="0"/>
              <a:t>Czy zamiast X można wpisać inny symbol? Jaki?</a:t>
            </a:r>
          </a:p>
          <a:p>
            <a:r>
              <a:rPr lang="pl-PL" sz="2800" dirty="0"/>
              <a:t>Kto jest rodzicem </a:t>
            </a:r>
            <a:r>
              <a:rPr lang="pl-PL" sz="2800" dirty="0" err="1"/>
              <a:t>robert</a:t>
            </a:r>
            <a:r>
              <a:rPr lang="pl-PL" sz="2800" dirty="0"/>
              <a:t>?</a:t>
            </a:r>
          </a:p>
          <a:p>
            <a:r>
              <a:rPr lang="pl-PL" sz="2800" dirty="0"/>
              <a:t>?- rodzic(</a:t>
            </a:r>
            <a:r>
              <a:rPr lang="pl-PL" sz="2800" dirty="0" err="1"/>
              <a:t>Y,robert</a:t>
            </a:r>
            <a:r>
              <a:rPr lang="pl-PL" sz="2800" dirty="0"/>
              <a:t>).</a:t>
            </a:r>
          </a:p>
          <a:p>
            <a:endParaRPr lang="en-US" dirty="0"/>
          </a:p>
        </p:txBody>
      </p:sp>
    </p:spTree>
    <p:extLst>
      <p:ext uri="{BB962C8B-B14F-4D97-AF65-F5344CB8AC3E}">
        <p14:creationId xmlns:p14="http://schemas.microsoft.com/office/powerpoint/2010/main" val="2866757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pl-PL" dirty="0" err="1"/>
              <a:t>Regułowe</a:t>
            </a:r>
            <a:r>
              <a:rPr lang="pl-PL" dirty="0"/>
              <a:t> reprezentacje wiedzy</a:t>
            </a:r>
            <a:endParaRPr lang="en-US" dirty="0"/>
          </a:p>
        </p:txBody>
      </p:sp>
      <p:sp>
        <p:nvSpPr>
          <p:cNvPr id="3" name="Content Placeholder 2"/>
          <p:cNvSpPr>
            <a:spLocks noGrp="1"/>
          </p:cNvSpPr>
          <p:nvPr>
            <p:ph idx="1"/>
          </p:nvPr>
        </p:nvSpPr>
        <p:spPr/>
        <p:txBody>
          <a:bodyPr>
            <a:normAutofit/>
          </a:bodyPr>
          <a:lstStyle/>
          <a:p>
            <a:r>
              <a:rPr lang="pl-PL" sz="2800" dirty="0" err="1"/>
              <a:t>Regułowe</a:t>
            </a:r>
            <a:r>
              <a:rPr lang="pl-PL" sz="2800" dirty="0"/>
              <a:t> reprezentacje wiedzy odnoszą się do szeregu rozwiązań wykorzystujących reguły jako mechanizm symbolicznego modelowania wiedzy. Najbardziej popularne są systemy ekspertowe, gdzie w celu opisu baz wiedzy posługiwano się regułami.</a:t>
            </a:r>
            <a:endParaRPr lang="en-US" sz="2800" dirty="0"/>
          </a:p>
        </p:txBody>
      </p:sp>
    </p:spTree>
    <p:extLst>
      <p:ext uri="{BB962C8B-B14F-4D97-AF65-F5344CB8AC3E}">
        <p14:creationId xmlns:p14="http://schemas.microsoft.com/office/powerpoint/2010/main" val="4000388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98786" y="672662"/>
            <a:ext cx="10356894" cy="5196432"/>
          </a:xfrm>
        </p:spPr>
        <p:txBody>
          <a:bodyPr>
            <a:normAutofit/>
          </a:bodyPr>
          <a:lstStyle/>
          <a:p>
            <a:r>
              <a:rPr lang="pl-PL" sz="2800" dirty="0"/>
              <a:t>W systemach </a:t>
            </a:r>
            <a:r>
              <a:rPr lang="pl-PL" sz="2800" dirty="0" err="1"/>
              <a:t>regułowych</a:t>
            </a:r>
            <a:r>
              <a:rPr lang="pl-PL" sz="2800" dirty="0"/>
              <a:t> można określić kilka postaci reguł. Podstawą jest reguła decyzyjna, związana z wnioskowaniem wprzód:</a:t>
            </a:r>
          </a:p>
          <a:p>
            <a:endParaRPr lang="pl-PL" sz="2800" dirty="0"/>
          </a:p>
          <a:p>
            <a:r>
              <a:rPr lang="pl-PL" sz="2800" dirty="0"/>
              <a:t>JEŻELI są spełnione pewne warunki, WTEDY podejmij określoną decyzję.</a:t>
            </a:r>
          </a:p>
          <a:p>
            <a:endParaRPr lang="pl-PL" sz="2800" dirty="0"/>
          </a:p>
          <a:p>
            <a:r>
              <a:rPr lang="pl-PL" sz="2800" dirty="0"/>
              <a:t>Taka reguła </a:t>
            </a:r>
            <a:r>
              <a:rPr lang="pl-PL" sz="2800" dirty="0" err="1"/>
              <a:t>wiaże</a:t>
            </a:r>
            <a:r>
              <a:rPr lang="pl-PL" sz="2800" dirty="0"/>
              <a:t> się z implikacją, znaną z logiki.  Możliwe jest stosowanie związanie z wnioskowaniem wstecz:</a:t>
            </a:r>
          </a:p>
          <a:p>
            <a:endParaRPr lang="pl-PL" sz="2800" dirty="0"/>
          </a:p>
          <a:p>
            <a:r>
              <a:rPr lang="pl-PL" sz="2800" dirty="0"/>
              <a:t>Dana sytuacja zachodzi WTEDY GDY są spełnione pewne warunki</a:t>
            </a:r>
          </a:p>
          <a:p>
            <a:endParaRPr lang="en-US" dirty="0"/>
          </a:p>
        </p:txBody>
      </p:sp>
    </p:spTree>
    <p:extLst>
      <p:ext uri="{BB962C8B-B14F-4D97-AF65-F5344CB8AC3E}">
        <p14:creationId xmlns:p14="http://schemas.microsoft.com/office/powerpoint/2010/main" val="330290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Sposoby zapisywania ludzkiej wiedzy:</a:t>
            </a:r>
          </a:p>
        </p:txBody>
      </p:sp>
      <p:sp>
        <p:nvSpPr>
          <p:cNvPr id="3" name="Symbol zastępczy zawartości 2"/>
          <p:cNvSpPr>
            <a:spLocks noGrp="1"/>
          </p:cNvSpPr>
          <p:nvPr>
            <p:ph idx="1"/>
          </p:nvPr>
        </p:nvSpPr>
        <p:spPr/>
        <p:txBody>
          <a:bodyPr>
            <a:normAutofit fontScale="92500" lnSpcReduction="20000"/>
          </a:bodyPr>
          <a:lstStyle/>
          <a:p>
            <a:endParaRPr lang="pl-PL" b="1" u="sng" dirty="0"/>
          </a:p>
          <a:p>
            <a:r>
              <a:rPr lang="pl-PL" sz="2600" b="1" u="sng" dirty="0"/>
              <a:t>Biologicznie</a:t>
            </a:r>
            <a:r>
              <a:rPr lang="pl-PL" sz="2600" dirty="0"/>
              <a:t> (w organizmie)</a:t>
            </a:r>
          </a:p>
          <a:p>
            <a:r>
              <a:rPr lang="pl-PL" sz="2600" dirty="0"/>
              <a:t>- głównie w mózgu i systemie nerwowym (wiedza osobnicza)</a:t>
            </a:r>
          </a:p>
          <a:p>
            <a:r>
              <a:rPr lang="pl-PL" sz="2600" dirty="0"/>
              <a:t>(substancje chemiczne, pobudzenie neuronów, stężenia.. itp..)</a:t>
            </a:r>
          </a:p>
          <a:p>
            <a:r>
              <a:rPr lang="pl-PL" sz="2600" dirty="0"/>
              <a:t>- w DNA ( wiedza gatunkowa)</a:t>
            </a:r>
          </a:p>
          <a:p>
            <a:endParaRPr lang="pl-PL" sz="2600" b="1" u="sng" dirty="0"/>
          </a:p>
          <a:p>
            <a:r>
              <a:rPr lang="pl-PL" sz="2600" b="1" u="sng" dirty="0"/>
              <a:t>Symbolicznie</a:t>
            </a:r>
            <a:r>
              <a:rPr lang="pl-PL" sz="2600" dirty="0"/>
              <a:t> (w języku)</a:t>
            </a:r>
          </a:p>
          <a:p>
            <a:r>
              <a:rPr lang="pl-PL" sz="2600" dirty="0"/>
              <a:t>- w podręcznikach, relacjach, obrzędach, instrukcjach</a:t>
            </a:r>
          </a:p>
          <a:p>
            <a:r>
              <a:rPr lang="pl-PL" sz="2600" dirty="0"/>
              <a:t>- matematyka i logika- najbardziej ścisły sposób zapisu</a:t>
            </a:r>
          </a:p>
        </p:txBody>
      </p:sp>
    </p:spTree>
    <p:extLst>
      <p:ext uri="{BB962C8B-B14F-4D97-AF65-F5344CB8AC3E}">
        <p14:creationId xmlns:p14="http://schemas.microsoft.com/office/powerpoint/2010/main" val="8492506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pl-PL" sz="2800" dirty="0"/>
              <a:t>Przykłady:</a:t>
            </a:r>
          </a:p>
          <a:p>
            <a:r>
              <a:rPr lang="pl-PL" sz="2800" dirty="0"/>
              <a:t>JEŻELI pada deszcz, zabieram parasol.</a:t>
            </a:r>
          </a:p>
          <a:p>
            <a:r>
              <a:rPr lang="pl-PL" sz="2800" dirty="0"/>
              <a:t>Zdam egzamin WTEDY GDY będę się do niego uczył regularnie.</a:t>
            </a:r>
          </a:p>
          <a:p>
            <a:endParaRPr lang="en-US" dirty="0"/>
          </a:p>
        </p:txBody>
      </p:sp>
    </p:spTree>
    <p:extLst>
      <p:ext uri="{BB962C8B-B14F-4D97-AF65-F5344CB8AC3E}">
        <p14:creationId xmlns:p14="http://schemas.microsoft.com/office/powerpoint/2010/main" val="759339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pl-PL" sz="2800" dirty="0"/>
              <a:t>Baza wiedzy sytemu </a:t>
            </a:r>
            <a:r>
              <a:rPr lang="pl-PL" sz="2800" dirty="0" err="1"/>
              <a:t>regułowego</a:t>
            </a:r>
            <a:r>
              <a:rPr lang="pl-PL" sz="2800" dirty="0"/>
              <a:t>, składająca się z reguł i faktów, jest podobna do bazy wiedzy w systemie PROLOG. </a:t>
            </a:r>
          </a:p>
          <a:p>
            <a:endParaRPr lang="pl-PL" sz="2800" dirty="0"/>
          </a:p>
          <a:p>
            <a:r>
              <a:rPr lang="pl-PL" sz="2800" dirty="0"/>
              <a:t>JEŻELI Pogoda(deszczowa) WTEDY ubranie(peleryna)</a:t>
            </a:r>
          </a:p>
          <a:p>
            <a:endParaRPr lang="en-US" dirty="0"/>
          </a:p>
        </p:txBody>
      </p:sp>
    </p:spTree>
    <p:extLst>
      <p:ext uri="{BB962C8B-B14F-4D97-AF65-F5344CB8AC3E}">
        <p14:creationId xmlns:p14="http://schemas.microsoft.com/office/powerpoint/2010/main" val="1591851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pl-PL" sz="2800" dirty="0"/>
              <a:t>Systemu </a:t>
            </a:r>
            <a:r>
              <a:rPr lang="pl-PL" sz="2800" dirty="0" err="1"/>
              <a:t>regułowe</a:t>
            </a:r>
            <a:r>
              <a:rPr lang="pl-PL" sz="2800" dirty="0"/>
              <a:t> mają zastosowanie w obszarze reguł biznesowych, jako podstawy działania dużych przedsiębiorstw. Możliwe jest też wykorzystanie w systemach finansowych czy przy zarządzaniu kontraktami z klientami np. w automatycznym profilowaniu klientów. Nowa generacja tego typu systemów jest utożsamiana z systemami zarządzania regułami biznesowymi</a:t>
            </a:r>
            <a:r>
              <a:rPr lang="pl-PL" dirty="0"/>
              <a:t>.</a:t>
            </a:r>
            <a:endParaRPr lang="en-US" dirty="0"/>
          </a:p>
        </p:txBody>
      </p:sp>
    </p:spTree>
    <p:extLst>
      <p:ext uri="{BB962C8B-B14F-4D97-AF65-F5344CB8AC3E}">
        <p14:creationId xmlns:p14="http://schemas.microsoft.com/office/powerpoint/2010/main" val="2738676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0CCF8F-69D7-4548-BDD6-6616E9295A43}"/>
              </a:ext>
            </a:extLst>
          </p:cNvPr>
          <p:cNvSpPr>
            <a:spLocks noGrp="1"/>
          </p:cNvSpPr>
          <p:nvPr>
            <p:ph type="title"/>
          </p:nvPr>
        </p:nvSpPr>
        <p:spPr/>
        <p:txBody>
          <a:bodyPr/>
          <a:lstStyle/>
          <a:p>
            <a:r>
              <a:rPr lang="pl-PL" dirty="0"/>
              <a:t>Modele obliczeniowe</a:t>
            </a:r>
          </a:p>
        </p:txBody>
      </p:sp>
      <p:sp>
        <p:nvSpPr>
          <p:cNvPr id="3" name="Symbol zastępczy zawartości 2">
            <a:extLst>
              <a:ext uri="{FF2B5EF4-FFF2-40B4-BE49-F238E27FC236}">
                <a16:creationId xmlns:a16="http://schemas.microsoft.com/office/drawing/2014/main" id="{B237481C-411B-487F-AAC8-6A87E057EE9D}"/>
              </a:ext>
            </a:extLst>
          </p:cNvPr>
          <p:cNvSpPr>
            <a:spLocks noGrp="1"/>
          </p:cNvSpPr>
          <p:nvPr>
            <p:ph idx="1"/>
          </p:nvPr>
        </p:nvSpPr>
        <p:spPr/>
        <p:txBody>
          <a:bodyPr>
            <a:normAutofit/>
          </a:bodyPr>
          <a:lstStyle/>
          <a:p>
            <a:endParaRPr lang="pl-PL" sz="2800" dirty="0"/>
          </a:p>
          <a:p>
            <a:pPr marL="0" indent="0">
              <a:buNone/>
            </a:pPr>
            <a:r>
              <a:rPr lang="pl-PL" sz="2800" dirty="0"/>
              <a:t>Modele obliczeniowe to specjalne sieci reprezentujące wiedzę dotyczącą możliwości obliczania, czyli wyznaczania zmiennych  wartości na podstawie zbioru operatorów wiążących te zmienne</a:t>
            </a:r>
          </a:p>
        </p:txBody>
      </p:sp>
    </p:spTree>
    <p:extLst>
      <p:ext uri="{BB962C8B-B14F-4D97-AF65-F5344CB8AC3E}">
        <p14:creationId xmlns:p14="http://schemas.microsoft.com/office/powerpoint/2010/main" val="307011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8E335D8F-36EE-4974-8505-E517BC2BE2C7}"/>
              </a:ext>
            </a:extLst>
          </p:cNvPr>
          <p:cNvSpPr>
            <a:spLocks noGrp="1"/>
          </p:cNvSpPr>
          <p:nvPr>
            <p:ph idx="1"/>
          </p:nvPr>
        </p:nvSpPr>
        <p:spPr/>
        <p:txBody>
          <a:bodyPr>
            <a:normAutofit lnSpcReduction="10000"/>
          </a:bodyPr>
          <a:lstStyle/>
          <a:p>
            <a:r>
              <a:rPr lang="pl-PL" sz="2800" dirty="0"/>
              <a:t>Modele obliczeniowe służą do rozwiązywania prostych problemów z dziedzin takich jak matematyka czy fizyka. Na prosty model obliczeniowy składa się zbiór zmiennych i zbiór relacji częściowych wiążących te zmienne.</a:t>
            </a:r>
          </a:p>
          <a:p>
            <a:endParaRPr lang="pl-PL" sz="2800" dirty="0"/>
          </a:p>
          <a:p>
            <a:r>
              <a:rPr lang="pl-PL" sz="2800" dirty="0"/>
              <a:t>Modele obliczeniowe prezentowane są jako sieci, czyli w postaci graficznej. Zmienne i relacji są węzłami sieci. Jeśli z modelu obliczeniowego usunie się relację zawierającą k operatorów i w zamian doda się k nowych relacji, każdą z odmiennym operatorem, to zyskuje się nowy model o tej samej mocy obliczeniowej</a:t>
            </a:r>
          </a:p>
          <a:p>
            <a:endParaRPr lang="pl-PL" dirty="0"/>
          </a:p>
        </p:txBody>
      </p:sp>
    </p:spTree>
    <p:extLst>
      <p:ext uri="{BB962C8B-B14F-4D97-AF65-F5344CB8AC3E}">
        <p14:creationId xmlns:p14="http://schemas.microsoft.com/office/powerpoint/2010/main" val="1083678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A2D8A33D-2D2E-4177-A2AF-9BC0DB4331B2}"/>
              </a:ext>
            </a:extLst>
          </p:cNvPr>
          <p:cNvSpPr>
            <a:spLocks noGrp="1"/>
          </p:cNvSpPr>
          <p:nvPr>
            <p:ph idx="1"/>
          </p:nvPr>
        </p:nvSpPr>
        <p:spPr/>
        <p:txBody>
          <a:bodyPr>
            <a:normAutofit/>
          </a:bodyPr>
          <a:lstStyle/>
          <a:p>
            <a:r>
              <a:rPr lang="pl-PL" sz="2800" dirty="0"/>
              <a:t>Jedna z metod rozwiazywania zadań w prostym modelu obliczeniowym polega na tym, że sprawdza się kolejno wszystkie operatory modelu, aż do czasu natrafienia na operator, który nadaje wartość przynajmniej jednej, dotychczas nieobliczonej zmiennej wyjściowej. Powstaje nowa wartość zbliżająca do rozwiązania zadania. Proces jest powtarzany do czasu otrzymania wszystkich wartości zmiennych wyjściowych zadania. Jeśli jakaś zmienna wyjściowa nie zostanie wyliczona, to oznacza ze zadania nie można rozwiązać. Podczas konstruowania modeli przydatne jest łączenie tych modeli.</a:t>
            </a:r>
          </a:p>
          <a:p>
            <a:endParaRPr lang="pl-PL" sz="2800" dirty="0"/>
          </a:p>
        </p:txBody>
      </p:sp>
    </p:spTree>
    <p:extLst>
      <p:ext uri="{BB962C8B-B14F-4D97-AF65-F5344CB8AC3E}">
        <p14:creationId xmlns:p14="http://schemas.microsoft.com/office/powerpoint/2010/main" val="338726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8741F6-C048-4C86-A304-F16FD1523CAC}"/>
              </a:ext>
            </a:extLst>
          </p:cNvPr>
          <p:cNvSpPr>
            <a:spLocks noGrp="1"/>
          </p:cNvSpPr>
          <p:nvPr>
            <p:ph type="title"/>
          </p:nvPr>
        </p:nvSpPr>
        <p:spPr/>
        <p:txBody>
          <a:bodyPr/>
          <a:lstStyle/>
          <a:p>
            <a:r>
              <a:rPr lang="pl-PL" dirty="0"/>
              <a:t>Bibliografia</a:t>
            </a:r>
          </a:p>
        </p:txBody>
      </p:sp>
      <p:sp>
        <p:nvSpPr>
          <p:cNvPr id="3" name="Symbol zastępczy zawartości 2">
            <a:extLst>
              <a:ext uri="{FF2B5EF4-FFF2-40B4-BE49-F238E27FC236}">
                <a16:creationId xmlns:a16="http://schemas.microsoft.com/office/drawing/2014/main" id="{654A20FC-9F1F-4D0E-A0EB-FFF0F9AC3524}"/>
              </a:ext>
            </a:extLst>
          </p:cNvPr>
          <p:cNvSpPr>
            <a:spLocks noGrp="1"/>
          </p:cNvSpPr>
          <p:nvPr>
            <p:ph idx="1"/>
          </p:nvPr>
        </p:nvSpPr>
        <p:spPr/>
        <p:txBody>
          <a:bodyPr/>
          <a:lstStyle/>
          <a:p>
            <a:r>
              <a:rPr lang="pl-PL" dirty="0"/>
              <a:t>1. </a:t>
            </a:r>
            <a:r>
              <a:rPr lang="pl-PL" dirty="0">
                <a:hlinkClick r:id="rId2"/>
              </a:rPr>
              <a:t>http://www.imio.polsl.pl/Dopobrania/InzW_W_MetReprWiedzy.pdf</a:t>
            </a:r>
            <a:endParaRPr lang="pl-PL" dirty="0"/>
          </a:p>
          <a:p>
            <a:r>
              <a:rPr lang="pl-PL" dirty="0"/>
              <a:t>2. Grzegorz J. Nalepa </a:t>
            </a:r>
            <a:r>
              <a:rPr lang="pl-PL" dirty="0">
                <a:hlinkClick r:id="rId3"/>
              </a:rPr>
              <a:t>http://stac.calculemus.org/pdf/SI-2017/Nalepa-Metody-repr-wiedzy.pdf</a:t>
            </a:r>
            <a:endParaRPr lang="pl-PL" dirty="0"/>
          </a:p>
          <a:p>
            <a:r>
              <a:rPr lang="pl-PL" dirty="0"/>
              <a:t>3. </a:t>
            </a:r>
            <a:r>
              <a:rPr lang="pl-PL" dirty="0">
                <a:hlinkClick r:id="rId4"/>
              </a:rPr>
              <a:t>http://www.math.uni.wroc.pl/~newelski/dydaktyka/wdm-A/skrypt2/skrypt/node2.html</a:t>
            </a:r>
            <a:endParaRPr lang="pl-PL" dirty="0"/>
          </a:p>
          <a:p>
            <a:r>
              <a:rPr lang="pl-PL" dirty="0"/>
              <a:t>4. </a:t>
            </a:r>
            <a:r>
              <a:rPr lang="pl-PL" dirty="0">
                <a:hlinkClick r:id="rId5"/>
              </a:rPr>
              <a:t>http://zsi.tech.us.edu.pl/~nowak/se/w2.pdf</a:t>
            </a:r>
            <a:endParaRPr lang="pl-PL" dirty="0"/>
          </a:p>
        </p:txBody>
      </p:sp>
    </p:spTree>
    <p:extLst>
      <p:ext uri="{BB962C8B-B14F-4D97-AF65-F5344CB8AC3E}">
        <p14:creationId xmlns:p14="http://schemas.microsoft.com/office/powerpoint/2010/main" val="12794146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472101E5-FAC2-418A-ABFF-DB8FBDCEA31F}"/>
              </a:ext>
            </a:extLst>
          </p:cNvPr>
          <p:cNvSpPr>
            <a:spLocks noGrp="1"/>
          </p:cNvSpPr>
          <p:nvPr>
            <p:ph idx="1"/>
          </p:nvPr>
        </p:nvSpPr>
        <p:spPr/>
        <p:txBody>
          <a:bodyPr>
            <a:normAutofit/>
          </a:bodyPr>
          <a:lstStyle/>
          <a:p>
            <a:pPr algn="ctr"/>
            <a:r>
              <a:rPr lang="pl-PL" sz="4400" dirty="0"/>
              <a:t>Dziękujemy za uwagę </a:t>
            </a:r>
            <a:r>
              <a:rPr lang="pl-PL" sz="4400" dirty="0">
                <a:sym typeface="Wingdings" panose="05000000000000000000" pitchFamily="2" charset="2"/>
              </a:rPr>
              <a:t></a:t>
            </a:r>
            <a:endParaRPr lang="pl-PL" sz="4400" dirty="0"/>
          </a:p>
        </p:txBody>
      </p:sp>
    </p:spTree>
    <p:extLst>
      <p:ext uri="{BB962C8B-B14F-4D97-AF65-F5344CB8AC3E}">
        <p14:creationId xmlns:p14="http://schemas.microsoft.com/office/powerpoint/2010/main" val="4249317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Różnica między zapisem symbolicznym i niesymbolicznym</a:t>
            </a:r>
          </a:p>
        </p:txBody>
      </p:sp>
      <p:sp>
        <p:nvSpPr>
          <p:cNvPr id="3" name="Symbol zastępczy zawartości 2"/>
          <p:cNvSpPr>
            <a:spLocks noGrp="1"/>
          </p:cNvSpPr>
          <p:nvPr>
            <p:ph idx="1"/>
          </p:nvPr>
        </p:nvSpPr>
        <p:spPr/>
        <p:txBody>
          <a:bodyPr>
            <a:noAutofit/>
          </a:bodyPr>
          <a:lstStyle/>
          <a:p>
            <a:r>
              <a:rPr lang="pl-PL" sz="2400" b="1" dirty="0"/>
              <a:t>Symboliczne :</a:t>
            </a:r>
          </a:p>
          <a:p>
            <a:r>
              <a:rPr lang="pl-PL" sz="2400" dirty="0"/>
              <a:t>- Wiedza ustrukturyzowana, podzielona na czytelne dla człowieka porcje </a:t>
            </a:r>
          </a:p>
          <a:p>
            <a:r>
              <a:rPr lang="pl-PL" sz="2400" dirty="0"/>
              <a:t>- Najważniejsze: reprezentacje logiczne (w tym: </a:t>
            </a:r>
            <a:r>
              <a:rPr lang="pl-PL" sz="2400" dirty="0" err="1"/>
              <a:t>regułowe</a:t>
            </a:r>
            <a:r>
              <a:rPr lang="pl-PL" sz="2400" dirty="0"/>
              <a:t>)</a:t>
            </a:r>
          </a:p>
          <a:p>
            <a:endParaRPr lang="pl-PL" sz="2400" dirty="0"/>
          </a:p>
          <a:p>
            <a:r>
              <a:rPr lang="pl-PL" sz="2400" b="1" dirty="0"/>
              <a:t>Niesymboliczne:</a:t>
            </a:r>
          </a:p>
          <a:p>
            <a:r>
              <a:rPr lang="pl-PL" sz="2400" dirty="0"/>
              <a:t>- Układy liczb (i odpowiadających im stanów fizycznych maszyn), które zapewniają maszynie skuteczne działanie, nie obrazują jednak czytelnej dla człowieka struktury wiedzy</a:t>
            </a:r>
          </a:p>
          <a:p>
            <a:r>
              <a:rPr lang="pl-PL" sz="2400" dirty="0"/>
              <a:t>- Najważniejsze: reprezentacje </a:t>
            </a:r>
            <a:r>
              <a:rPr lang="pl-PL" sz="2400" dirty="0" err="1"/>
              <a:t>koneksjonistyczne</a:t>
            </a:r>
            <a:r>
              <a:rPr lang="pl-PL" sz="2400" dirty="0"/>
              <a:t> (używane w SSN)</a:t>
            </a:r>
          </a:p>
        </p:txBody>
      </p:sp>
    </p:spTree>
    <p:extLst>
      <p:ext uri="{BB962C8B-B14F-4D97-AF65-F5344CB8AC3E}">
        <p14:creationId xmlns:p14="http://schemas.microsoft.com/office/powerpoint/2010/main" val="1369894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Czym są drzewa decyzyjne, a czym sieci semantyczne? </a:t>
            </a:r>
          </a:p>
        </p:txBody>
      </p:sp>
      <p:sp>
        <p:nvSpPr>
          <p:cNvPr id="3" name="Symbol zastępczy zawartości 2"/>
          <p:cNvSpPr>
            <a:spLocks noGrp="1"/>
          </p:cNvSpPr>
          <p:nvPr>
            <p:ph idx="1"/>
          </p:nvPr>
        </p:nvSpPr>
        <p:spPr/>
        <p:txBody>
          <a:bodyPr/>
          <a:lstStyle/>
          <a:p>
            <a:endParaRPr lang="pl-PL" b="1" u="sng" dirty="0"/>
          </a:p>
          <a:p>
            <a:pPr marL="0" indent="0">
              <a:buNone/>
            </a:pPr>
            <a:r>
              <a:rPr lang="pl-PL" sz="2400" b="1" dirty="0"/>
              <a:t>Drzewa decyzyjne - </a:t>
            </a:r>
            <a:r>
              <a:rPr lang="pl-PL" sz="2400" dirty="0"/>
              <a:t> </a:t>
            </a:r>
            <a:r>
              <a:rPr lang="pl-PL" sz="2800" dirty="0"/>
              <a:t>to struktura drzewiasta, w której węzły wewnętrzne zawierają testy na wartościach atrybutów. Z każdego węzła wewnętrznego wychodzi tyle gałęzi, ile jest możliwych wyników testu w tym węźle. Liście zawierają decyzje o klasyfikacji obiektów. Drzewo decyzyjne koduje program zawierający same instrukcje warunkowe.</a:t>
            </a:r>
          </a:p>
          <a:p>
            <a:endParaRPr lang="pl-PL" dirty="0"/>
          </a:p>
        </p:txBody>
      </p:sp>
    </p:spTree>
    <p:extLst>
      <p:ext uri="{BB962C8B-B14F-4D97-AF65-F5344CB8AC3E}">
        <p14:creationId xmlns:p14="http://schemas.microsoft.com/office/powerpoint/2010/main" val="130381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1094" y="723925"/>
            <a:ext cx="7364963" cy="5093780"/>
          </a:xfrm>
        </p:spPr>
      </p:pic>
    </p:spTree>
    <p:extLst>
      <p:ext uri="{BB962C8B-B14F-4D97-AF65-F5344CB8AC3E}">
        <p14:creationId xmlns:p14="http://schemas.microsoft.com/office/powerpoint/2010/main" val="398442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97280" y="811369"/>
            <a:ext cx="10058400" cy="5057725"/>
          </a:xfrm>
        </p:spPr>
        <p:txBody>
          <a:bodyPr>
            <a:normAutofit fontScale="77500" lnSpcReduction="20000"/>
          </a:bodyPr>
          <a:lstStyle/>
          <a:p>
            <a:r>
              <a:rPr lang="pl-PL" sz="4000" b="1" dirty="0"/>
              <a:t>Definicja sieci semantycznej</a:t>
            </a:r>
          </a:p>
          <a:p>
            <a:endParaRPr lang="pl-PL" dirty="0"/>
          </a:p>
          <a:p>
            <a:r>
              <a:rPr lang="pl-PL" sz="3300" dirty="0"/>
              <a:t>Sieć semantyczna określona jest przez trójkę:</a:t>
            </a:r>
          </a:p>
          <a:p>
            <a:pPr algn="ctr"/>
            <a:endParaRPr lang="pl-PL" sz="3300" dirty="0"/>
          </a:p>
          <a:p>
            <a:pPr algn="ctr"/>
            <a:r>
              <a:rPr lang="pl-PL" sz="3300" dirty="0"/>
              <a:t>S =&lt; P, T , R &gt;</a:t>
            </a:r>
          </a:p>
          <a:p>
            <a:endParaRPr lang="pl-PL" sz="3300" dirty="0"/>
          </a:p>
          <a:p>
            <a:pPr marL="0" indent="0">
              <a:buNone/>
            </a:pPr>
            <a:r>
              <a:rPr lang="pl-PL" sz="3300" dirty="0"/>
              <a:t> gdzie</a:t>
            </a:r>
          </a:p>
          <a:p>
            <a:r>
              <a:rPr lang="pl-PL" sz="3300" dirty="0"/>
              <a:t>- P = O ∪ C ∪ V – zbiór pojęć (wierzchołków grafu, węzły)</a:t>
            </a:r>
          </a:p>
          <a:p>
            <a:r>
              <a:rPr lang="pl-PL" sz="3300" dirty="0"/>
              <a:t>- T – zbiór typów relacji, np. </a:t>
            </a:r>
            <a:r>
              <a:rPr lang="pl-PL" sz="3300" dirty="0" err="1"/>
              <a:t>ndk</a:t>
            </a:r>
            <a:r>
              <a:rPr lang="pl-PL" sz="3300" dirty="0"/>
              <a:t> (należy do klasy), </a:t>
            </a:r>
          </a:p>
          <a:p>
            <a:r>
              <a:rPr lang="pl-PL" sz="3300" dirty="0"/>
              <a:t>- R ⊂ O × T × O – zbiór wszystkich relacji występujących w danej</a:t>
            </a:r>
          </a:p>
          <a:p>
            <a:r>
              <a:rPr lang="pl-PL" sz="3300" dirty="0"/>
              <a:t>sieci semantycznej (krawędzie, gałęzie grafu)</a:t>
            </a:r>
          </a:p>
        </p:txBody>
      </p:sp>
    </p:spTree>
    <p:extLst>
      <p:ext uri="{BB962C8B-B14F-4D97-AF65-F5344CB8AC3E}">
        <p14:creationId xmlns:p14="http://schemas.microsoft.com/office/powerpoint/2010/main" val="67709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8372" y="798444"/>
            <a:ext cx="7941732" cy="5487413"/>
          </a:xfrm>
        </p:spPr>
      </p:pic>
    </p:spTree>
    <p:extLst>
      <p:ext uri="{BB962C8B-B14F-4D97-AF65-F5344CB8AC3E}">
        <p14:creationId xmlns:p14="http://schemas.microsoft.com/office/powerpoint/2010/main" val="2992486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7FA71FB-08C8-4629-9D8C-2CF2B26CDABB}"/>
              </a:ext>
            </a:extLst>
          </p:cNvPr>
          <p:cNvSpPr>
            <a:spLocks noGrp="1"/>
          </p:cNvSpPr>
          <p:nvPr>
            <p:ph type="title"/>
          </p:nvPr>
        </p:nvSpPr>
        <p:spPr/>
        <p:txBody>
          <a:bodyPr/>
          <a:lstStyle/>
          <a:p>
            <a:r>
              <a:rPr lang="pl-PL" dirty="0"/>
              <a:t>Klasyczny rachunek zdań</a:t>
            </a:r>
          </a:p>
        </p:txBody>
      </p:sp>
      <p:sp>
        <p:nvSpPr>
          <p:cNvPr id="3" name="Symbol zastępczy zawartości 2">
            <a:extLst>
              <a:ext uri="{FF2B5EF4-FFF2-40B4-BE49-F238E27FC236}">
                <a16:creationId xmlns:a16="http://schemas.microsoft.com/office/drawing/2014/main" id="{877207AA-2724-4C32-A3C8-81122273DA48}"/>
              </a:ext>
            </a:extLst>
          </p:cNvPr>
          <p:cNvSpPr>
            <a:spLocks noGrp="1"/>
          </p:cNvSpPr>
          <p:nvPr>
            <p:ph idx="1"/>
          </p:nvPr>
        </p:nvSpPr>
        <p:spPr/>
        <p:txBody>
          <a:bodyPr>
            <a:normAutofit/>
          </a:bodyPr>
          <a:lstStyle/>
          <a:p>
            <a:r>
              <a:rPr lang="pl-PL" sz="2800" dirty="0"/>
              <a:t>Klasyczny rachunek zdań jest także jednym ze sposobów zapisu wiedzy. Można by stwierdzić, ze jest on systemem wyrażeń będących formułami prawdziwymi, w którym nie stosuje się konkretnych zdań, lecz posługuje się tzw. zmiennymi zdaniowymi reprezentującymi zdania. Cała teoria opiera się na klasycznej logice dwuwartościowej, zgodnie z którą, za zmienne zdaniowe można podstawiać takie zdania, którym odpowiada wartość logiczna TRUE (prawda) lub FALSE (fałsz), tzn. takie, które uznane są odpowiednio za prawdziwe lub fałszywe</a:t>
            </a:r>
          </a:p>
        </p:txBody>
      </p:sp>
    </p:spTree>
    <p:extLst>
      <p:ext uri="{BB962C8B-B14F-4D97-AF65-F5344CB8AC3E}">
        <p14:creationId xmlns:p14="http://schemas.microsoft.com/office/powerpoint/2010/main" val="1916353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64739615-134B-458D-8415-2DBD74311513}"/>
              </a:ext>
            </a:extLst>
          </p:cNvPr>
          <p:cNvSpPr>
            <a:spLocks noGrp="1"/>
          </p:cNvSpPr>
          <p:nvPr>
            <p:ph idx="1"/>
          </p:nvPr>
        </p:nvSpPr>
        <p:spPr/>
        <p:txBody>
          <a:bodyPr>
            <a:normAutofit fontScale="92500" lnSpcReduction="10000"/>
          </a:bodyPr>
          <a:lstStyle/>
          <a:p>
            <a:r>
              <a:rPr lang="pl-PL" sz="2800" dirty="0"/>
              <a:t>Oprócz wyrażeń prostych, w rachunku zdań tworzone są również wyrażenia złożone. Powstają one z wyrażeń prostych przy wykorzystaniu funktorów zdaniotwórczych (spójników). Klasyczny rachunek zdań stosuje następujące spójniki:</a:t>
            </a:r>
          </a:p>
          <a:p>
            <a:r>
              <a:rPr lang="pl-PL" sz="2800" dirty="0"/>
              <a:t> negacja ↑ (nieprawda, ze), </a:t>
            </a:r>
          </a:p>
          <a:p>
            <a:r>
              <a:rPr lang="pl-PL" sz="2800" dirty="0"/>
              <a:t>koniunkcja ∧ (i),</a:t>
            </a:r>
          </a:p>
          <a:p>
            <a:r>
              <a:rPr lang="pl-PL" sz="2800" dirty="0"/>
              <a:t> alternatywa ∨ (lub),</a:t>
            </a:r>
          </a:p>
          <a:p>
            <a:r>
              <a:rPr lang="pl-PL" sz="2800" dirty="0"/>
              <a:t>implikacja → (jeżeli to), </a:t>
            </a:r>
          </a:p>
          <a:p>
            <a:r>
              <a:rPr lang="pl-PL" sz="2800" dirty="0"/>
              <a:t>równoważność ↔ (wtedy i tylko wtedy gdy)</a:t>
            </a:r>
          </a:p>
          <a:p>
            <a:endParaRPr lang="pl-PL" dirty="0"/>
          </a:p>
        </p:txBody>
      </p:sp>
    </p:spTree>
    <p:extLst>
      <p:ext uri="{BB962C8B-B14F-4D97-AF65-F5344CB8AC3E}">
        <p14:creationId xmlns:p14="http://schemas.microsoft.com/office/powerpoint/2010/main" val="57314705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180</TotalTime>
  <Words>1142</Words>
  <Application>Microsoft Office PowerPoint</Application>
  <PresentationFormat>Panoramiczny</PresentationFormat>
  <Paragraphs>97</Paragraphs>
  <Slides>27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27</vt:i4>
      </vt:variant>
    </vt:vector>
  </HeadingPairs>
  <TitlesOfParts>
    <vt:vector size="31" baseType="lpstr">
      <vt:lpstr>Calibri</vt:lpstr>
      <vt:lpstr>Calibri Light</vt:lpstr>
      <vt:lpstr>Wingdings</vt:lpstr>
      <vt:lpstr>Retrospect</vt:lpstr>
      <vt:lpstr>Różne metody reprezentacji wiedzy  w systemach  sztucznej inteligencji</vt:lpstr>
      <vt:lpstr>Sposoby zapisywania ludzkiej wiedzy:</vt:lpstr>
      <vt:lpstr>Różnica między zapisem symbolicznym i niesymbolicznym</vt:lpstr>
      <vt:lpstr>Czym są drzewa decyzyjne, a czym sieci semantyczne? </vt:lpstr>
      <vt:lpstr>Prezentacja programu PowerPoint</vt:lpstr>
      <vt:lpstr>Prezentacja programu PowerPoint</vt:lpstr>
      <vt:lpstr>Prezentacja programu PowerPoint</vt:lpstr>
      <vt:lpstr>Klasyczny rachunek zdań</vt:lpstr>
      <vt:lpstr>Prezentacja programu PowerPoint</vt:lpstr>
      <vt:lpstr>Prezentacja programu PowerPoint</vt:lpstr>
      <vt:lpstr>Język PROLOG</vt:lpstr>
      <vt:lpstr>Prezentacja programu PowerPoint</vt:lpstr>
      <vt:lpstr>Prezentacja programu PowerPoint</vt:lpstr>
      <vt:lpstr>Przykłady wiedzy  zapisanej w języku Prolog</vt:lpstr>
      <vt:lpstr>Prezentacja programu PowerPoint</vt:lpstr>
      <vt:lpstr>Przykładowe pytania do tej bazy:</vt:lpstr>
      <vt:lpstr>Przykład pytań w systemie PROLOG:</vt:lpstr>
      <vt:lpstr>Regułowe reprezentacje wiedzy</vt:lpstr>
      <vt:lpstr>Prezentacja programu PowerPoint</vt:lpstr>
      <vt:lpstr>Prezentacja programu PowerPoint</vt:lpstr>
      <vt:lpstr>Prezentacja programu PowerPoint</vt:lpstr>
      <vt:lpstr>Prezentacja programu PowerPoint</vt:lpstr>
      <vt:lpstr>Modele obliczeniowe</vt:lpstr>
      <vt:lpstr>Prezentacja programu PowerPoint</vt:lpstr>
      <vt:lpstr>Prezentacja programu PowerPoint</vt:lpstr>
      <vt:lpstr>Bibliografia</vt:lpstr>
      <vt:lpstr>Prezentacja programu PowerPoint</vt:lpstr>
    </vt:vector>
  </TitlesOfParts>
  <Company>Teleperformance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Różne metody reprezentacji wiedzy  w systemach  sztucznej inteligencji</dc:title>
  <dc:creator>Kamila Lenar</dc:creator>
  <cp:lastModifiedBy>Kamila Lenar</cp:lastModifiedBy>
  <cp:revision>20</cp:revision>
  <dcterms:created xsi:type="dcterms:W3CDTF">2019-10-17T11:47:54Z</dcterms:created>
  <dcterms:modified xsi:type="dcterms:W3CDTF">2019-10-17T20:53:53Z</dcterms:modified>
</cp:coreProperties>
</file>